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7"/>
  </p:notesMasterIdLst>
  <p:sldIdLst>
    <p:sldId id="256" r:id="rId2"/>
    <p:sldId id="281" r:id="rId3"/>
    <p:sldId id="282" r:id="rId4"/>
    <p:sldId id="262" r:id="rId5"/>
    <p:sldId id="276" r:id="rId6"/>
    <p:sldId id="263" r:id="rId7"/>
    <p:sldId id="264" r:id="rId8"/>
    <p:sldId id="265" r:id="rId9"/>
    <p:sldId id="266" r:id="rId10"/>
    <p:sldId id="272" r:id="rId11"/>
    <p:sldId id="267" r:id="rId12"/>
    <p:sldId id="283" r:id="rId13"/>
    <p:sldId id="268" r:id="rId14"/>
    <p:sldId id="273" r:id="rId15"/>
    <p:sldId id="275" r:id="rId16"/>
  </p:sldIdLst>
  <p:sldSz cx="9144000" cy="6858000" type="screen4x3"/>
  <p:notesSz cx="6858000" cy="9144000"/>
  <p:custDataLst>
    <p:tags r:id="rId1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/>
        <a:cs typeface="ヒラギノ角ゴ ProN W3"/>
        <a:sym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/>
        <a:cs typeface="ヒラギノ角ゴ ProN W3"/>
        <a:sym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/>
        <a:cs typeface="ヒラギノ角ゴ ProN W3"/>
        <a:sym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/>
        <a:cs typeface="ヒラギノ角ゴ ProN W3"/>
        <a:sym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/>
        <a:cs typeface="ヒラギノ角ゴ ProN W3"/>
        <a:sym typeface="Arial" pitchFamily="34" charset="0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Arial" pitchFamily="34" charset="0"/>
        <a:ea typeface="ヒラギノ角ゴ ProN W3"/>
        <a:cs typeface="ヒラギノ角ゴ ProN W3"/>
        <a:sym typeface="Arial" pitchFamily="34" charset="0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Arial" pitchFamily="34" charset="0"/>
        <a:ea typeface="ヒラギノ角ゴ ProN W3"/>
        <a:cs typeface="ヒラギノ角ゴ ProN W3"/>
        <a:sym typeface="Arial" pitchFamily="34" charset="0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Arial" pitchFamily="34" charset="0"/>
        <a:ea typeface="ヒラギノ角ゴ ProN W3"/>
        <a:cs typeface="ヒラギノ角ゴ ProN W3"/>
        <a:sym typeface="Arial" pitchFamily="34" charset="0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Arial" pitchFamily="34" charset="0"/>
        <a:ea typeface="ヒラギノ角ゴ ProN W3"/>
        <a:cs typeface="ヒラギノ角ゴ ProN W3"/>
        <a:sym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FF0000"/>
    <a:srgbClr val="009900"/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8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497758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8435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9688" eaLnBrk="1" hangingPunct="1"/>
            <a:r>
              <a:rPr lang="en-US" smtClean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&lt;Welcome participants.&gt;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308567-3C8B-49DB-9A89-D0D589B763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84463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C4B03-C8CA-4661-A849-122A2FB66D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83361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488"/>
            <a:ext cx="2057400" cy="6767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488"/>
            <a:ext cx="6019800" cy="6767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CB091-587C-4390-AFDB-5DF8A1C46B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51901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B8675-A8B4-4887-B7AD-B55533C7FD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45058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813333-3D3C-48BC-9DC2-EE880881F9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45469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4D2C29-E6B2-4178-9EBE-0729C2AD1C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84211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DCC70F-E8A0-4107-8674-9BF12DC9C9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4805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2BD2D-8A8C-40B4-A666-449B06C9B9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19013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D1BE32-E93F-43CC-94CF-B4B38A4712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11538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7A3DF-B1CC-446E-BDEE-02E9C9E8BD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58566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7C337-DDB3-4E4F-A12F-A2BA7E995F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565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0488"/>
            <a:ext cx="8229600" cy="150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pitchFamily="34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pitchFamily="34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pitchFamily="34" charset="0"/>
              </a:rPr>
              <a:t>Second level</a:t>
            </a:r>
          </a:p>
          <a:p>
            <a:pPr lvl="2"/>
            <a:r>
              <a:rPr lang="en-US" smtClean="0">
                <a:sym typeface="Arial" pitchFamily="34" charset="0"/>
              </a:rPr>
              <a:t>Third level</a:t>
            </a:r>
          </a:p>
          <a:p>
            <a:pPr lvl="3"/>
            <a:r>
              <a:rPr lang="en-US" smtClean="0">
                <a:sym typeface="Arial" pitchFamily="34" charset="0"/>
              </a:rPr>
              <a:t>Fourth level</a:t>
            </a:r>
          </a:p>
          <a:p>
            <a:pPr lvl="4"/>
            <a:r>
              <a:rPr lang="en-US" smtClean="0">
                <a:sym typeface="Arial" pitchFamily="34" charset="0"/>
              </a:rPr>
              <a:t>Fifth level</a:t>
            </a:r>
          </a:p>
        </p:txBody>
      </p:sp>
      <p:pic>
        <p:nvPicPr>
          <p:cNvPr id="1028" name="Picture 1"/>
          <p:cNvPicPr>
            <a:picLocks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  <a:sym typeface="Arial" pitchFamily="34" charset="0"/>
              </a:defRPr>
            </a:lvl1pPr>
          </a:lstStyle>
          <a:p>
            <a:pPr>
              <a:defRPr/>
            </a:pPr>
            <a:fld id="{CBAE3851-DA1F-4096-B416-6624B11EAF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2"/>
          <p:cNvPicPr>
            <a:picLocks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5507038"/>
            <a:ext cx="1652588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+mj-lt"/>
          <a:ea typeface="+mj-ea"/>
          <a:cs typeface="+mj-cs"/>
          <a:sym typeface="Arial" pitchFamily="34" charset="0"/>
        </a:defRPr>
      </a:lvl1pPr>
      <a:lvl2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2pPr>
      <a:lvl3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3pPr>
      <a:lvl4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4pPr>
      <a:lvl5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5pPr>
      <a:lvl6pPr marL="4968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540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4112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684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82588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1pPr>
      <a:lvl2pPr marL="731838" indent="-285750" algn="l" rtl="0" eaLnBrk="0" fontAlgn="base" hangingPunct="0">
        <a:spcBef>
          <a:spcPts val="600"/>
        </a:spcBef>
        <a:spcAft>
          <a:spcPct val="0"/>
        </a:spcAft>
        <a:buSzPct val="100000"/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2pPr>
      <a:lvl3pPr marL="1131888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3pPr>
      <a:lvl4pPr marL="15890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4pPr>
      <a:lvl5pPr marL="20462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5pPr>
      <a:lvl6pPr marL="25034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9606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4178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8750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/>
          </p:cNvSpPr>
          <p:nvPr/>
        </p:nvSpPr>
        <p:spPr bwMode="auto">
          <a:xfrm>
            <a:off x="0" y="0"/>
            <a:ext cx="9144000" cy="6535738"/>
          </a:xfrm>
          <a:prstGeom prst="rect">
            <a:avLst/>
          </a:prstGeom>
          <a:gradFill rotWithShape="0">
            <a:gsLst>
              <a:gs pos="0">
                <a:srgbClr val="D1D1F0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9F9F9"/>
            </a:solidFill>
            <a:miter lim="800000"/>
            <a:headEnd/>
            <a:tailEnd/>
          </a:ln>
          <a:effectLst>
            <a:outerShdw dist="25399" dir="5400000" algn="ctr" rotWithShape="0">
              <a:schemeClr val="bg2">
                <a:alpha val="37996"/>
              </a:schemeClr>
            </a:outerShdw>
          </a:effectLst>
        </p:spPr>
        <p:txBody>
          <a:bodyPr lIns="0" tIns="0" rIns="0" bIns="0"/>
          <a:lstStyle/>
          <a:p>
            <a:pPr>
              <a:defRPr/>
            </a:pPr>
            <a:endParaRPr lang="en-CA">
              <a:latin typeface="Arial" charset="0"/>
              <a:ea typeface="+mn-ea"/>
              <a:cs typeface="+mn-cs"/>
              <a:sym typeface="Arial" charset="0"/>
            </a:endParaRPr>
          </a:p>
        </p:txBody>
      </p:sp>
      <p:pic>
        <p:nvPicPr>
          <p:cNvPr id="2051" name="Picture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9pPr>
          </a:lstStyle>
          <a:p>
            <a:pPr algn="ctr" eaLnBrk="1" hangingPunct="1"/>
            <a:fld id="{E28F54AD-DD27-431A-924B-EC61CD04E798}" type="slidenum">
              <a:rPr lang="en-US" sz="1400">
                <a:solidFill>
                  <a:schemeClr val="tx1"/>
                </a:solidFill>
                <a:cs typeface="Arial" pitchFamily="34" charset="0"/>
              </a:rPr>
              <a:pPr algn="ctr" eaLnBrk="1" hangingPunct="1"/>
              <a:t>1</a:t>
            </a:fld>
            <a:endParaRPr lang="en-US" sz="140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>
          <a:xfrm>
            <a:off x="304800" y="1295400"/>
            <a:ext cx="8077200" cy="1600200"/>
          </a:xfrm>
        </p:spPr>
        <p:txBody>
          <a:bodyPr rIns="132080"/>
          <a:lstStyle/>
          <a:p>
            <a:pPr indent="0" algn="ctr" eaLnBrk="1" hangingPunct="1"/>
            <a:r>
              <a:rPr lang="en-US" sz="4800" smtClean="0">
                <a:solidFill>
                  <a:srgbClr val="2490D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Math CAMPPP 2012</a:t>
            </a:r>
            <a:endParaRPr lang="en-US" sz="4800" smtClean="0">
              <a:solidFill>
                <a:srgbClr val="2490D8"/>
              </a:solidFill>
              <a:latin typeface="Tahoma" pitchFamily="34" charset="0"/>
              <a:sym typeface="Tahoma" pitchFamily="34" charset="0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idx="1"/>
          </p:nvPr>
        </p:nvSpPr>
        <p:spPr>
          <a:xfrm>
            <a:off x="533400" y="4876800"/>
            <a:ext cx="7620000" cy="1219200"/>
          </a:xfrm>
        </p:spPr>
        <p:txBody>
          <a:bodyPr rIns="132080"/>
          <a:lstStyle/>
          <a:p>
            <a:pPr marL="39688" indent="0" algn="ctr" eaLnBrk="1" hangingPunct="1">
              <a:buFont typeface="Arial" pitchFamily="34" charset="0"/>
              <a:buNone/>
            </a:pPr>
            <a:r>
              <a:rPr lang="en-US" smtClean="0">
                <a:solidFill>
                  <a:srgbClr val="B4247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Breakout Session 2</a:t>
            </a:r>
          </a:p>
          <a:p>
            <a:pPr marL="39688" indent="0" algn="ctr" eaLnBrk="1" hangingPunct="1">
              <a:buFont typeface="Arial" pitchFamily="34" charset="0"/>
              <a:buNone/>
            </a:pPr>
            <a:r>
              <a:rPr lang="en-US" smtClean="0">
                <a:solidFill>
                  <a:srgbClr val="B4247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Kindergarten to Grade 4 </a:t>
            </a:r>
            <a:endParaRPr lang="en-US" smtClean="0">
              <a:solidFill>
                <a:srgbClr val="B42478"/>
              </a:solidFill>
              <a:latin typeface="Tahoma" pitchFamily="34" charset="0"/>
              <a:sym typeface="Tahoma" pitchFamily="34" charset="0"/>
            </a:endParaRPr>
          </a:p>
          <a:p>
            <a:pPr marL="39688" indent="0" algn="ctr" eaLnBrk="1" hangingPunct="1">
              <a:buFont typeface="Arial" pitchFamily="34" charset="0"/>
              <a:buNone/>
            </a:pPr>
            <a:endParaRPr lang="en-US" smtClean="0"/>
          </a:p>
          <a:p>
            <a:pPr marL="39688" indent="0" algn="ctr" eaLnBrk="1" hangingPunct="1">
              <a:buFont typeface="Arial" pitchFamily="34" charset="0"/>
              <a:buNone/>
            </a:pPr>
            <a:endParaRPr lang="en-US" smtClean="0"/>
          </a:p>
        </p:txBody>
      </p:sp>
      <p:pic>
        <p:nvPicPr>
          <p:cNvPr id="2055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25908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0488"/>
            <a:ext cx="8229600" cy="366712"/>
          </a:xfrm>
        </p:spPr>
        <p:txBody>
          <a:bodyPr/>
          <a:lstStyle/>
          <a:p>
            <a:r>
              <a:rPr lang="en-CA" sz="4000" smtClean="0"/>
              <a:t>Code 20</a:t>
            </a:r>
          </a:p>
        </p:txBody>
      </p:sp>
      <p:pic>
        <p:nvPicPr>
          <p:cNvPr id="10243" name="Picture 5"/>
          <p:cNvPicPr>
            <a:picLocks noGrp="1" noChangeAspect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38600" y="0"/>
            <a:ext cx="4191000" cy="5867400"/>
          </a:xfrm>
          <a:noFill/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0488"/>
            <a:ext cx="8229600" cy="595312"/>
          </a:xfrm>
        </p:spPr>
        <p:txBody>
          <a:bodyPr/>
          <a:lstStyle/>
          <a:p>
            <a:r>
              <a:rPr lang="en-CA" sz="4000" smtClean="0"/>
              <a:t>Code 30</a:t>
            </a:r>
          </a:p>
        </p:txBody>
      </p:sp>
      <p:pic>
        <p:nvPicPr>
          <p:cNvPr id="11267" name="Picture 4"/>
          <p:cNvPicPr>
            <a:picLocks noGrp="1" noChangeAspect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38600" y="0"/>
            <a:ext cx="4038600" cy="5715000"/>
          </a:xfrm>
          <a:noFill/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0488"/>
            <a:ext cx="8229600" cy="595312"/>
          </a:xfrm>
        </p:spPr>
        <p:txBody>
          <a:bodyPr/>
          <a:lstStyle/>
          <a:p>
            <a:r>
              <a:rPr lang="en-CA" sz="4000" smtClean="0"/>
              <a:t>Code 30</a:t>
            </a:r>
          </a:p>
        </p:txBody>
      </p:sp>
      <p:pic>
        <p:nvPicPr>
          <p:cNvPr id="3174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29000" y="0"/>
            <a:ext cx="4724400" cy="6858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0488"/>
            <a:ext cx="8229600" cy="595312"/>
          </a:xfrm>
        </p:spPr>
        <p:txBody>
          <a:bodyPr/>
          <a:lstStyle/>
          <a:p>
            <a:r>
              <a:rPr lang="en-CA" sz="4000" smtClean="0"/>
              <a:t>Code 40</a:t>
            </a:r>
          </a:p>
        </p:txBody>
      </p:sp>
      <p:pic>
        <p:nvPicPr>
          <p:cNvPr id="12291" name="Picture 4"/>
          <p:cNvPicPr>
            <a:picLocks noGrp="1" noChangeAspect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05200" y="0"/>
            <a:ext cx="4572000" cy="5715000"/>
          </a:xfrm>
          <a:noFill/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0488"/>
            <a:ext cx="8229600" cy="747712"/>
          </a:xfrm>
        </p:spPr>
        <p:txBody>
          <a:bodyPr/>
          <a:lstStyle/>
          <a:p>
            <a:r>
              <a:rPr lang="en-CA" sz="4000" smtClean="0"/>
              <a:t>Code 40</a:t>
            </a:r>
          </a:p>
        </p:txBody>
      </p:sp>
      <p:pic>
        <p:nvPicPr>
          <p:cNvPr id="13315" name="Picture 5"/>
          <p:cNvPicPr>
            <a:picLocks noGrp="1" noChangeAspect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91000" y="0"/>
            <a:ext cx="4648200" cy="5638800"/>
          </a:xfrm>
          <a:noFill/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0488"/>
            <a:ext cx="8229600" cy="900112"/>
          </a:xfrm>
        </p:spPr>
        <p:txBody>
          <a:bodyPr/>
          <a:lstStyle/>
          <a:p>
            <a:r>
              <a:rPr lang="en-CA" smtClean="0"/>
              <a:t>Consolidation – Your Choice: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04800" y="914400"/>
            <a:ext cx="4038600" cy="5257800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en-CA" smtClean="0"/>
              <a:t>Record: </a:t>
            </a:r>
            <a:endParaRPr lang="en-CA" i="1" smtClean="0"/>
          </a:p>
          <a:p>
            <a:r>
              <a:rPr lang="en-CA" i="1" smtClean="0"/>
              <a:t>How can I use this knowledge to enrich students’ understanding and help them make connections?</a:t>
            </a:r>
          </a:p>
        </p:txBody>
      </p:sp>
      <p:sp>
        <p:nvSpPr>
          <p:cNvPr id="16388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914400"/>
            <a:ext cx="4038600" cy="4038600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en-US" smtClean="0"/>
              <a:t>Reflect on this quote:</a:t>
            </a:r>
          </a:p>
          <a:p>
            <a:r>
              <a:rPr lang="en-US" i="1" smtClean="0"/>
              <a:t>It doesn’t matter whether the glass is half full or half empty.  There is room for more of the liquid treasure.</a:t>
            </a:r>
          </a:p>
          <a:p>
            <a:pPr algn="r">
              <a:buFont typeface="Arial" pitchFamily="34" charset="0"/>
              <a:buNone/>
            </a:pPr>
            <a:r>
              <a:rPr lang="en-US" smtClean="0"/>
              <a:t>Author unknown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Learning Goals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None/>
            </a:pPr>
            <a:r>
              <a:rPr lang="en-CA" sz="2400" smtClean="0"/>
              <a:t>Participants will:</a:t>
            </a:r>
          </a:p>
          <a:p>
            <a:r>
              <a:rPr lang="en-CA" sz="2400" smtClean="0"/>
              <a:t>Gain an understanding of the various representations for one half</a:t>
            </a:r>
            <a:endParaRPr lang="en-US" sz="2400" smtClean="0"/>
          </a:p>
          <a:p>
            <a:r>
              <a:rPr lang="en-CA" sz="2400" smtClean="0"/>
              <a:t>Recognize and analyze various representations of one half and some of the common misconceptions</a:t>
            </a:r>
            <a:endParaRPr lang="en-US" sz="2400" smtClean="0"/>
          </a:p>
          <a:p>
            <a:r>
              <a:rPr lang="en-CA" sz="2400" smtClean="0"/>
              <a:t>Gain an understanding of the complexity of working with set models in fractions</a:t>
            </a:r>
            <a:endParaRPr lang="en-US" sz="2400" smtClean="0"/>
          </a:p>
          <a:p>
            <a:r>
              <a:rPr lang="en-CA" sz="2400" smtClean="0"/>
              <a:t>Gain an awareness of the existence of fractional concepts in other areas of the  mathematics curriculum</a:t>
            </a:r>
            <a:endParaRPr lang="en-US" sz="2400" smtClean="0"/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9pPr>
          </a:lstStyle>
          <a:p>
            <a:pPr eaLnBrk="1" hangingPunct="1"/>
            <a:fld id="{59BF5A55-D51E-477E-836B-CE03D5E0CD39}" type="slidenum">
              <a:rPr lang="en-US" sz="1400" smtClean="0">
                <a:solidFill>
                  <a:schemeClr val="tx1"/>
                </a:solidFill>
                <a:cs typeface="Arial" pitchFamily="34" charset="0"/>
              </a:rPr>
              <a:pPr eaLnBrk="1" hangingPunct="1"/>
              <a:t>2</a:t>
            </a:fld>
            <a:endParaRPr lang="en-US" sz="1400" smtClean="0">
              <a:solidFill>
                <a:schemeClr val="tx1"/>
              </a:solidFill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229600" cy="1509713"/>
          </a:xfrm>
        </p:spPr>
        <p:txBody>
          <a:bodyPr/>
          <a:lstStyle/>
          <a:p>
            <a:r>
              <a:rPr lang="en-CA" smtClean="0"/>
              <a:t>Minds On! </a:t>
            </a:r>
            <a:br>
              <a:rPr lang="en-CA" smtClean="0"/>
            </a:br>
            <a:r>
              <a:rPr lang="en-CA" smtClean="0"/>
              <a:t>Gap Closing Diagnostic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590800"/>
            <a:ext cx="8229600" cy="2895600"/>
          </a:xfrm>
        </p:spPr>
        <p:txBody>
          <a:bodyPr/>
          <a:lstStyle/>
          <a:p>
            <a:r>
              <a:rPr lang="en-CA" smtClean="0"/>
              <a:t>Which representations of one half would students clearly understand?</a:t>
            </a:r>
          </a:p>
          <a:p>
            <a:r>
              <a:rPr lang="en-CA" smtClean="0"/>
              <a:t>Which representations of one half would likely be confusing for students?</a:t>
            </a:r>
          </a:p>
          <a:p>
            <a:r>
              <a:rPr lang="en-CA" smtClean="0"/>
              <a:t>What misunderstandings may arise?</a:t>
            </a:r>
          </a:p>
          <a:p>
            <a:endParaRPr lang="en-CA" smtClean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90488"/>
            <a:ext cx="5943600" cy="1509712"/>
          </a:xfrm>
        </p:spPr>
        <p:txBody>
          <a:bodyPr rIns="132080"/>
          <a:lstStyle/>
          <a:p>
            <a:pPr indent="0" eaLnBrk="1" hangingPunct="1"/>
            <a:r>
              <a:rPr lang="en-CA" sz="4000" smtClean="0"/>
              <a:t>Action! </a:t>
            </a:r>
            <a:br>
              <a:rPr lang="en-CA" sz="4000" smtClean="0"/>
            </a:br>
            <a:r>
              <a:rPr lang="en-CA" sz="4000" smtClean="0"/>
              <a:t>Solve this problem in several ways</a:t>
            </a:r>
          </a:p>
        </p:txBody>
      </p:sp>
      <p:sp>
        <p:nvSpPr>
          <p:cNvPr id="409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9pPr>
          </a:lstStyle>
          <a:p>
            <a:pPr eaLnBrk="1" hangingPunct="1"/>
            <a:fld id="{B3B15AA9-6EDA-4AC5-A986-79EF3743B3AF}" type="slidenum">
              <a:rPr lang="en-US" sz="1400" smtClean="0">
                <a:solidFill>
                  <a:schemeClr val="tx1"/>
                </a:solidFill>
                <a:cs typeface="Arial" pitchFamily="34" charset="0"/>
              </a:rPr>
              <a:pPr eaLnBrk="1" hangingPunct="1"/>
              <a:t>4</a:t>
            </a:fld>
            <a:endParaRPr lang="en-US" sz="1400" smtClean="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4100" name="Picture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9pPr>
          </a:lstStyle>
          <a:p>
            <a:pPr algn="ctr" eaLnBrk="1" hangingPunct="1"/>
            <a:fld id="{E7FDE34A-DCB9-4239-93B3-BDEBC685976F}" type="slidenum">
              <a:rPr lang="en-US" sz="1400">
                <a:solidFill>
                  <a:schemeClr val="tx1"/>
                </a:solidFill>
                <a:cs typeface="Arial" pitchFamily="34" charset="0"/>
              </a:rPr>
              <a:pPr algn="ctr" eaLnBrk="1" hangingPunct="1"/>
              <a:t>4</a:t>
            </a:fld>
            <a:endParaRPr lang="en-US" sz="140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4102" name="Picture 8"/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2743200"/>
            <a:ext cx="8763000" cy="273050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0488"/>
            <a:ext cx="8229600" cy="900112"/>
          </a:xfrm>
        </p:spPr>
        <p:txBody>
          <a:bodyPr/>
          <a:lstStyle/>
          <a:p>
            <a:pPr algn="ctr"/>
            <a:r>
              <a:rPr lang="en-CA" smtClean="0"/>
              <a:t>Looking at Student Work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14400"/>
            <a:ext cx="8229600" cy="5257800"/>
          </a:xfrm>
        </p:spPr>
        <p:txBody>
          <a:bodyPr/>
          <a:lstStyle/>
          <a:p>
            <a:r>
              <a:rPr lang="en-CA" dirty="0" smtClean="0"/>
              <a:t>What mathematical understanding do we see in the work?</a:t>
            </a:r>
          </a:p>
          <a:p>
            <a:r>
              <a:rPr lang="en-CA" dirty="0" smtClean="0"/>
              <a:t> What misconceptions do you see in the student work?</a:t>
            </a:r>
          </a:p>
          <a:p>
            <a:r>
              <a:rPr lang="en-CA" dirty="0" smtClean="0"/>
              <a:t> What strategies could be used to help students better understand the concept of fractions?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90488"/>
            <a:ext cx="8229600" cy="519112"/>
          </a:xfrm>
        </p:spPr>
        <p:txBody>
          <a:bodyPr/>
          <a:lstStyle/>
          <a:p>
            <a:pPr indent="0"/>
            <a:r>
              <a:rPr lang="en-CA" sz="4000" smtClean="0"/>
              <a:t>Scoring Guide</a:t>
            </a:r>
          </a:p>
        </p:txBody>
      </p:sp>
      <p:sp>
        <p:nvSpPr>
          <p:cNvPr id="614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9pPr>
          </a:lstStyle>
          <a:p>
            <a:pPr eaLnBrk="1" hangingPunct="1"/>
            <a:fld id="{6193E884-BFC2-444A-ADEC-6CC3DEF4FDD4}" type="slidenum">
              <a:rPr lang="en-US" sz="1400" smtClean="0">
                <a:solidFill>
                  <a:schemeClr val="tx1"/>
                </a:solidFill>
                <a:cs typeface="Arial" pitchFamily="34" charset="0"/>
              </a:rPr>
              <a:pPr eaLnBrk="1" hangingPunct="1"/>
              <a:t>6</a:t>
            </a:fld>
            <a:endParaRPr lang="en-US" sz="1400" smtClean="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6148" name="Picture 6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67200" y="0"/>
            <a:ext cx="4572000" cy="571500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90488"/>
            <a:ext cx="2209800" cy="442912"/>
          </a:xfrm>
        </p:spPr>
        <p:txBody>
          <a:bodyPr/>
          <a:lstStyle/>
          <a:p>
            <a:pPr indent="0"/>
            <a:r>
              <a:rPr lang="en-CA" sz="4000" smtClean="0"/>
              <a:t>Code 10</a:t>
            </a:r>
          </a:p>
        </p:txBody>
      </p:sp>
      <p:sp>
        <p:nvSpPr>
          <p:cNvPr id="717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9pPr>
          </a:lstStyle>
          <a:p>
            <a:pPr eaLnBrk="1" hangingPunct="1"/>
            <a:fld id="{A6BE0FDC-A270-4812-A1EE-83A1A409131D}" type="slidenum">
              <a:rPr lang="en-US" sz="1400" smtClean="0">
                <a:solidFill>
                  <a:schemeClr val="tx1"/>
                </a:solidFill>
                <a:cs typeface="Arial" pitchFamily="34" charset="0"/>
              </a:rPr>
              <a:pPr eaLnBrk="1" hangingPunct="1"/>
              <a:t>7</a:t>
            </a:fld>
            <a:endParaRPr lang="en-US" sz="1400" smtClean="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7172" name="Picture 6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05200" y="762000"/>
            <a:ext cx="4419600" cy="525780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0488"/>
            <a:ext cx="8229600" cy="442912"/>
          </a:xfrm>
        </p:spPr>
        <p:txBody>
          <a:bodyPr/>
          <a:lstStyle/>
          <a:p>
            <a:r>
              <a:rPr lang="en-CA" sz="4000" smtClean="0"/>
              <a:t>Code 10</a:t>
            </a:r>
          </a:p>
        </p:txBody>
      </p:sp>
      <p:pic>
        <p:nvPicPr>
          <p:cNvPr id="8195" name="Picture 4"/>
          <p:cNvPicPr>
            <a:picLocks noGrp="1" noChangeAspect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52800" y="0"/>
            <a:ext cx="4495800" cy="5867400"/>
          </a:xfrm>
          <a:noFill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0488"/>
            <a:ext cx="8229600" cy="519112"/>
          </a:xfrm>
        </p:spPr>
        <p:txBody>
          <a:bodyPr/>
          <a:lstStyle/>
          <a:p>
            <a:r>
              <a:rPr lang="en-CA" sz="4000" smtClean="0"/>
              <a:t>Code 20</a:t>
            </a:r>
          </a:p>
        </p:txBody>
      </p:sp>
      <p:pic>
        <p:nvPicPr>
          <p:cNvPr id="9219" name="Picture 4"/>
          <p:cNvPicPr>
            <a:picLocks noGrp="1" noChangeAspect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24200" y="152400"/>
            <a:ext cx="4572000" cy="5867400"/>
          </a:xfrm>
          <a:noFill/>
        </p:spPr>
      </p:pic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Math CAMPPP 2011&amp;quot;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262&quot;/&gt;&lt;/object&gt;&lt;object type=&quot;3&quot; unique_id=&quot;10006&quot;&gt;&lt;property id=&quot;20148&quot; value=&quot;5&quot;/&gt;&lt;property id=&quot;20300&quot; value=&quot;Slide 3&quot;/&gt;&lt;property id=&quot;20307&quot; value=&quot;263&quot;/&gt;&lt;/object&gt;&lt;object type=&quot;3&quot; unique_id=&quot;10007&quot;&gt;&lt;property id=&quot;20148&quot; value=&quot;5&quot;/&gt;&lt;property id=&quot;20300&quot; value=&quot;Slide 4&quot;/&gt;&lt;property id=&quot;20307&quot; value=&quot;264&quot;/&gt;&lt;/object&gt;&lt;/object&gt;&lt;/object&gt;&lt;/database&gt;"/>
</p:tagLst>
</file>

<file path=ppt/theme/theme1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279</TotalTime>
  <Pages>0</Pages>
  <Words>223</Words>
  <Characters>0</Characters>
  <Application>Microsoft Office PowerPoint</Application>
  <PresentationFormat>On-screen Show (4:3)</PresentationFormat>
  <Lines>0</Lines>
  <Paragraphs>40</Paragraphs>
  <Slides>15</Slides>
  <Notes>1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2_Default Design</vt:lpstr>
      <vt:lpstr>Math CAMPPP 2012</vt:lpstr>
      <vt:lpstr>Learning Goals</vt:lpstr>
      <vt:lpstr>Minds On!  Gap Closing Diagnostic</vt:lpstr>
      <vt:lpstr>Action!  Solve this problem in several ways</vt:lpstr>
      <vt:lpstr>Looking at Student Work</vt:lpstr>
      <vt:lpstr>Scoring Guide</vt:lpstr>
      <vt:lpstr>Code 10</vt:lpstr>
      <vt:lpstr>Code 10</vt:lpstr>
      <vt:lpstr>Code 20</vt:lpstr>
      <vt:lpstr>Code 20</vt:lpstr>
      <vt:lpstr>Code 30</vt:lpstr>
      <vt:lpstr>Code 30</vt:lpstr>
      <vt:lpstr>Code 40</vt:lpstr>
      <vt:lpstr>Code 40</vt:lpstr>
      <vt:lpstr>Consolidation – Your Choice: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&lt;Title&gt;</dc:title>
  <dc:creator>CSC</dc:creator>
  <cp:lastModifiedBy>cchaput</cp:lastModifiedBy>
  <cp:revision>25</cp:revision>
  <dcterms:modified xsi:type="dcterms:W3CDTF">2012-08-21T20:56:00Z</dcterms:modified>
</cp:coreProperties>
</file>